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7" r:id="rId2"/>
    <p:sldId id="266" r:id="rId3"/>
    <p:sldId id="261" r:id="rId4"/>
    <p:sldId id="263" r:id="rId5"/>
    <p:sldId id="265" r:id="rId6"/>
    <p:sldId id="268" r:id="rId7"/>
    <p:sldId id="259" r:id="rId8"/>
    <p:sldId id="260" r:id="rId9"/>
    <p:sldId id="264"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207C5C-4B49-4DE2-A915-3392BEC8A33F}"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2903D2A6-5912-4DC0-A92B-9F5029C2A3CB}" type="slidenum">
              <a:rPr lang="en-US" smtClean="0"/>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07C5C-4B49-4DE2-A915-3392BEC8A33F}"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3D2A6-5912-4DC0-A92B-9F5029C2A3C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07C5C-4B49-4DE2-A915-3392BEC8A33F}"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3D2A6-5912-4DC0-A92B-9F5029C2A3C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207C5C-4B49-4DE2-A915-3392BEC8A33F}" type="datetimeFigureOut">
              <a:rPr lang="en-US" smtClean="0"/>
              <a:t>7/16/2017</a:t>
            </a:fld>
            <a:endParaRPr lang="en-US"/>
          </a:p>
        </p:txBody>
      </p:sp>
      <p:sp>
        <p:nvSpPr>
          <p:cNvPr id="10" name="Slide Number Placeholder 9"/>
          <p:cNvSpPr>
            <a:spLocks noGrp="1"/>
          </p:cNvSpPr>
          <p:nvPr>
            <p:ph type="sldNum" sz="quarter" idx="11"/>
          </p:nvPr>
        </p:nvSpPr>
        <p:spPr/>
        <p:txBody>
          <a:bodyPr/>
          <a:lstStyle/>
          <a:p>
            <a:fld id="{2903D2A6-5912-4DC0-A92B-9F5029C2A3CB}"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2E207C5C-4B49-4DE2-A915-3392BEC8A33F}" type="datetimeFigureOut">
              <a:rPr lang="en-US" smtClean="0"/>
              <a:t>7/16/2017</a:t>
            </a:fld>
            <a:endParaRPr lang="en-US"/>
          </a:p>
        </p:txBody>
      </p:sp>
      <p:sp>
        <p:nvSpPr>
          <p:cNvPr id="20" name="Slide Number Placeholder 19"/>
          <p:cNvSpPr>
            <a:spLocks noGrp="1"/>
          </p:cNvSpPr>
          <p:nvPr>
            <p:ph type="sldNum" sz="quarter" idx="11"/>
          </p:nvPr>
        </p:nvSpPr>
        <p:spPr/>
        <p:txBody>
          <a:bodyPr/>
          <a:lstStyle/>
          <a:p>
            <a:fld id="{2903D2A6-5912-4DC0-A92B-9F5029C2A3CB}"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E207C5C-4B49-4DE2-A915-3392BEC8A33F}"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3D2A6-5912-4DC0-A92B-9F5029C2A3CB}" type="slidenum">
              <a:rPr lang="en-US" smtClean="0"/>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E207C5C-4B49-4DE2-A915-3392BEC8A33F}" type="datetimeFigureOut">
              <a:rPr lang="en-US" smtClean="0"/>
              <a:t>7/16/2017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3D2A6-5912-4DC0-A92B-9F5029C2A3CB}" type="slidenum">
              <a:rPr lang="en-US" smtClean="0"/>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207C5C-4B49-4DE2-A915-3392BEC8A33F}" type="datetimeFigureOut">
              <a:rPr lang="en-US" smtClean="0"/>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3D2A6-5912-4DC0-A92B-9F5029C2A3C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E207C5C-4B49-4DE2-A915-3392BEC8A33F}" type="datetimeFigureOut">
              <a:rPr lang="en-US" smtClean="0"/>
              <a:t>7/16/2017</a:t>
            </a:fld>
            <a:endParaRPr lang="en-US"/>
          </a:p>
        </p:txBody>
      </p:sp>
      <p:sp>
        <p:nvSpPr>
          <p:cNvPr id="6" name="Slide Number Placeholder 5"/>
          <p:cNvSpPr>
            <a:spLocks noGrp="1"/>
          </p:cNvSpPr>
          <p:nvPr>
            <p:ph type="sldNum" sz="quarter" idx="11"/>
          </p:nvPr>
        </p:nvSpPr>
        <p:spPr/>
        <p:txBody>
          <a:bodyPr/>
          <a:lstStyle/>
          <a:p>
            <a:fld id="{2903D2A6-5912-4DC0-A92B-9F5029C2A3C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2E207C5C-4B49-4DE2-A915-3392BEC8A33F}" type="datetimeFigureOut">
              <a:rPr lang="en-US" smtClean="0"/>
              <a:t>7/16/2017</a:t>
            </a:fld>
            <a:endParaRPr lang="en-US"/>
          </a:p>
        </p:txBody>
      </p:sp>
      <p:sp>
        <p:nvSpPr>
          <p:cNvPr id="10" name="Slide Number Placeholder 9"/>
          <p:cNvSpPr>
            <a:spLocks noGrp="1"/>
          </p:cNvSpPr>
          <p:nvPr>
            <p:ph type="sldNum" sz="quarter" idx="15"/>
          </p:nvPr>
        </p:nvSpPr>
        <p:spPr/>
        <p:txBody>
          <a:bodyPr/>
          <a:lstStyle/>
          <a:p>
            <a:fld id="{2903D2A6-5912-4DC0-A92B-9F5029C2A3CB}"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07C5C-4B49-4DE2-A915-3392BEC8A33F}"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3D2A6-5912-4DC0-A92B-9F5029C2A3CB}"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2903D2A6-5912-4DC0-A92B-9F5029C2A3CB}" type="slidenum">
              <a:rPr lang="en-US" smtClean="0"/>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2E207C5C-4B49-4DE2-A915-3392BEC8A33F}" type="datetimeFigureOut">
              <a:rPr lang="en-US" smtClean="0"/>
              <a:t>7/16/2017</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528" y="685800"/>
            <a:ext cx="7024744" cy="1143000"/>
          </a:xfrm>
          <a:solidFill>
            <a:schemeClr val="accent2">
              <a:lumMod val="20000"/>
              <a:lumOff val="80000"/>
            </a:schemeClr>
          </a:solidFill>
          <a:ln>
            <a:solidFill>
              <a:schemeClr val="tx2">
                <a:lumMod val="50000"/>
              </a:schemeClr>
            </a:solidFill>
          </a:ln>
          <a:effectLst>
            <a:softEdge rad="12700"/>
          </a:effectLst>
        </p:spPr>
        <p:txBody>
          <a:bodyPr>
            <a:noAutofit/>
          </a:bodyPr>
          <a:lstStyle/>
          <a:p>
            <a:r>
              <a:rPr lang="en-US" sz="5400" u="sng" dirty="0" smtClean="0">
                <a:solidFill>
                  <a:schemeClr val="tx1">
                    <a:lumMod val="95000"/>
                    <a:lumOff val="5000"/>
                  </a:schemeClr>
                </a:solidFill>
                <a:latin typeface="Broadway" pitchFamily="82" charset="0"/>
              </a:rPr>
              <a:t>PRESENTATION</a:t>
            </a:r>
            <a:r>
              <a:rPr lang="en-US" sz="5400" u="sng" dirty="0" smtClean="0"/>
              <a:t> </a:t>
            </a:r>
            <a:endParaRPr lang="en-US" sz="5400" u="sng" dirty="0"/>
          </a:p>
        </p:txBody>
      </p:sp>
      <p:sp>
        <p:nvSpPr>
          <p:cNvPr id="3" name="TextBox 2"/>
          <p:cNvSpPr txBox="1"/>
          <p:nvPr/>
        </p:nvSpPr>
        <p:spPr>
          <a:xfrm>
            <a:off x="315686" y="2064602"/>
            <a:ext cx="8458200" cy="830997"/>
          </a:xfrm>
          <a:prstGeom prst="rect">
            <a:avLst/>
          </a:prstGeom>
          <a:solidFill>
            <a:schemeClr val="accent3">
              <a:lumMod val="60000"/>
              <a:lumOff val="40000"/>
            </a:schemeClr>
          </a:solidFill>
        </p:spPr>
        <p:txBody>
          <a:bodyPr wrap="square" rtlCol="0">
            <a:spAutoFit/>
          </a:bodyPr>
          <a:lstStyle/>
          <a:p>
            <a:pPr algn="ctr"/>
            <a:r>
              <a:rPr lang="en-US" sz="2400" dirty="0" smtClean="0"/>
              <a:t>Development of a wireless sensor system for the vehicles to resolve different problems.</a:t>
            </a:r>
            <a:endParaRPr lang="en-US" sz="2400" dirty="0"/>
          </a:p>
        </p:txBody>
      </p:sp>
      <p:sp>
        <p:nvSpPr>
          <p:cNvPr id="4" name="TextBox 3"/>
          <p:cNvSpPr txBox="1"/>
          <p:nvPr/>
        </p:nvSpPr>
        <p:spPr>
          <a:xfrm>
            <a:off x="5334000" y="3930134"/>
            <a:ext cx="3418114" cy="2308324"/>
          </a:xfrm>
          <a:prstGeom prst="rect">
            <a:avLst/>
          </a:prstGeom>
          <a:solidFill>
            <a:schemeClr val="accent2">
              <a:lumMod val="20000"/>
              <a:lumOff val="80000"/>
            </a:schemeClr>
          </a:solidFill>
        </p:spPr>
        <p:txBody>
          <a:bodyPr wrap="square" rtlCol="0">
            <a:spAutoFit/>
          </a:bodyPr>
          <a:lstStyle/>
          <a:p>
            <a:r>
              <a:rPr lang="en-US" sz="2400" dirty="0" smtClean="0"/>
              <a:t>Presented by :</a:t>
            </a:r>
          </a:p>
          <a:p>
            <a:pPr marL="342900" indent="-342900">
              <a:buFont typeface="Wingdings" pitchFamily="2" charset="2"/>
              <a:buChar char="Ø"/>
            </a:pPr>
            <a:r>
              <a:rPr lang="en-US" sz="2400" dirty="0" smtClean="0"/>
              <a:t>Apoorva (T.Leader)</a:t>
            </a:r>
          </a:p>
          <a:p>
            <a:pPr marL="342900" indent="-342900">
              <a:buFont typeface="Wingdings" pitchFamily="2" charset="2"/>
              <a:buChar char="Ø"/>
            </a:pPr>
            <a:r>
              <a:rPr lang="en-US" sz="2400" dirty="0" smtClean="0"/>
              <a:t>Gaurav</a:t>
            </a:r>
          </a:p>
          <a:p>
            <a:pPr marL="342900" indent="-342900">
              <a:buFont typeface="Wingdings" pitchFamily="2" charset="2"/>
              <a:buChar char="Ø"/>
            </a:pPr>
            <a:r>
              <a:rPr lang="en-US" sz="2400" dirty="0" smtClean="0"/>
              <a:t>Mayank </a:t>
            </a:r>
          </a:p>
          <a:p>
            <a:pPr marL="342900" indent="-342900">
              <a:buFont typeface="Wingdings" pitchFamily="2" charset="2"/>
              <a:buChar char="Ø"/>
            </a:pPr>
            <a:r>
              <a:rPr lang="en-US" sz="2400" dirty="0" smtClean="0"/>
              <a:t>Neeraj </a:t>
            </a:r>
          </a:p>
          <a:p>
            <a:pPr marL="342900" indent="-342900">
              <a:buFont typeface="Wingdings" pitchFamily="2" charset="2"/>
              <a:buChar char="Ø"/>
            </a:pPr>
            <a:endParaRPr lang="en-US" sz="2400" dirty="0"/>
          </a:p>
        </p:txBody>
      </p:sp>
      <p:pic>
        <p:nvPicPr>
          <p:cNvPr id="2050" name="Picture 2" descr="C:\Users\Apoor\Pictures\Novocur-car-accident-pain-620x3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599"/>
            <a:ext cx="4648200" cy="305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3873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81000"/>
            <a:ext cx="8500534" cy="4781550"/>
          </a:xfrm>
          <a:prstGeom prst="rect">
            <a:avLst/>
          </a:prstGeom>
        </p:spPr>
      </p:pic>
      <p:sp>
        <p:nvSpPr>
          <p:cNvPr id="5" name="Rectangle 4"/>
          <p:cNvSpPr/>
          <p:nvPr/>
        </p:nvSpPr>
        <p:spPr>
          <a:xfrm>
            <a:off x="2409279" y="5334000"/>
            <a:ext cx="3630738"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2060"/>
                </a:solidFill>
                <a:effectLst>
                  <a:outerShdw blurRad="41275" dist="12700" dir="12000000" algn="tl" rotWithShape="0">
                    <a:srgbClr val="000000">
                      <a:alpha val="40000"/>
                    </a:srgbClr>
                  </a:outerShdw>
                </a:effectLst>
              </a:rPr>
              <a:t>THANK YOU</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2060"/>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94531145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29633"/>
            <a:ext cx="7239000" cy="1143000"/>
          </a:xfrm>
          <a:solidFill>
            <a:schemeClr val="accent2">
              <a:lumMod val="20000"/>
              <a:lumOff val="80000"/>
            </a:schemeClr>
          </a:solidFill>
        </p:spPr>
        <p:txBody>
          <a:bodyPr>
            <a:noAutofit/>
          </a:bodyPr>
          <a:lstStyle/>
          <a:p>
            <a:r>
              <a:rPr lang="en-US" sz="4400" u="sng" dirty="0" smtClean="0">
                <a:solidFill>
                  <a:schemeClr val="tx1">
                    <a:lumMod val="95000"/>
                    <a:lumOff val="5000"/>
                  </a:schemeClr>
                </a:solidFill>
                <a:latin typeface="Algerian" pitchFamily="82" charset="0"/>
              </a:rPr>
              <a:t>PROBLEM STATEMENT</a:t>
            </a:r>
            <a:endParaRPr lang="en-US" sz="4400" u="sng" dirty="0">
              <a:solidFill>
                <a:schemeClr val="tx1">
                  <a:lumMod val="95000"/>
                  <a:lumOff val="5000"/>
                </a:schemeClr>
              </a:solidFill>
              <a:latin typeface="Algerian" pitchFamily="82"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4114800"/>
            <a:ext cx="4343400" cy="2575016"/>
          </a:xfrm>
        </p:spPr>
      </p:pic>
      <p:sp>
        <p:nvSpPr>
          <p:cNvPr id="7" name="TextBox 6"/>
          <p:cNvSpPr txBox="1"/>
          <p:nvPr/>
        </p:nvSpPr>
        <p:spPr>
          <a:xfrm>
            <a:off x="532482" y="1524000"/>
            <a:ext cx="8611518" cy="2831544"/>
          </a:xfrm>
          <a:prstGeom prst="rect">
            <a:avLst/>
          </a:prstGeom>
          <a:noFill/>
        </p:spPr>
        <p:txBody>
          <a:bodyPr wrap="square" rtlCol="0">
            <a:spAutoFit/>
          </a:bodyPr>
          <a:lstStyle/>
          <a:p>
            <a:r>
              <a:rPr lang="en-US" sz="3200" dirty="0" smtClean="0">
                <a:solidFill>
                  <a:srgbClr val="00B0F0"/>
                </a:solidFill>
              </a:rPr>
              <a:t>We </a:t>
            </a:r>
            <a:r>
              <a:rPr lang="en-US" sz="3200" dirty="0">
                <a:solidFill>
                  <a:srgbClr val="00B0F0"/>
                </a:solidFill>
              </a:rPr>
              <a:t>need to have a wireless sensor system for safety measures because nowadays, the rate of car theft and accidents caused due to driving by underage teenagers and by non-licensed person is increasing frequently</a:t>
            </a:r>
            <a:r>
              <a:rPr lang="en-US" sz="3200" dirty="0">
                <a:solidFill>
                  <a:schemeClr val="tx1">
                    <a:lumMod val="95000"/>
                    <a:lumOff val="5000"/>
                  </a:schemeClr>
                </a:solidFill>
              </a:rPr>
              <a:t>. </a:t>
            </a:r>
          </a:p>
          <a:p>
            <a:endParaRPr lang="en-US" dirty="0">
              <a:solidFill>
                <a:schemeClr val="tx1">
                  <a:lumMod val="95000"/>
                  <a:lumOff val="5000"/>
                </a:schemeClr>
              </a:solidFill>
            </a:endParaRPr>
          </a:p>
        </p:txBody>
      </p:sp>
    </p:spTree>
    <p:extLst>
      <p:ext uri="{BB962C8B-B14F-4D97-AF65-F5344CB8AC3E}">
        <p14:creationId xmlns:p14="http://schemas.microsoft.com/office/powerpoint/2010/main" val="34143834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50000"/>
              <a:lumOff val="50000"/>
            </a:schemeClr>
          </a:solidFill>
        </p:spPr>
        <p:txBody>
          <a:bodyPr/>
          <a:lstStyle/>
          <a:p>
            <a:r>
              <a:rPr lang="en-US" dirty="0" smtClean="0">
                <a:solidFill>
                  <a:schemeClr val="tx1"/>
                </a:solidFill>
                <a:latin typeface="Algerian" pitchFamily="82" charset="0"/>
              </a:rPr>
              <a:t>Six Thinking Hats</a:t>
            </a:r>
            <a:endParaRPr lang="en-US" dirty="0">
              <a:solidFill>
                <a:schemeClr val="tx1"/>
              </a:solidFill>
              <a:latin typeface="Algerian" pitchFamily="82" charset="0"/>
            </a:endParaRPr>
          </a:p>
        </p:txBody>
      </p:sp>
      <p:sp>
        <p:nvSpPr>
          <p:cNvPr id="3" name="Content Placeholder 2"/>
          <p:cNvSpPr>
            <a:spLocks noGrp="1"/>
          </p:cNvSpPr>
          <p:nvPr>
            <p:ph idx="1"/>
          </p:nvPr>
        </p:nvSpPr>
        <p:spPr>
          <a:xfrm>
            <a:off x="213822" y="1527048"/>
            <a:ext cx="8591850" cy="5102352"/>
          </a:xfrm>
          <a:solidFill>
            <a:schemeClr val="bg1"/>
          </a:solidFill>
        </p:spPr>
        <p:txBody>
          <a:bodyPr>
            <a:normAutofit lnSpcReduction="10000"/>
          </a:bodyPr>
          <a:lstStyle/>
          <a:p>
            <a:pPr marL="0" indent="0">
              <a:buNone/>
            </a:pPr>
            <a:endParaRPr lang="en-US" sz="2200" u="sng" dirty="0" smtClean="0"/>
          </a:p>
          <a:p>
            <a:endParaRPr lang="en-US" sz="2200" u="sng" dirty="0" smtClean="0"/>
          </a:p>
          <a:p>
            <a:r>
              <a:rPr lang="en-US" sz="2200" u="sng" dirty="0" smtClean="0">
                <a:solidFill>
                  <a:schemeClr val="bg2">
                    <a:lumMod val="10000"/>
                  </a:schemeClr>
                </a:solidFill>
              </a:rPr>
              <a:t>Blue Hat</a:t>
            </a:r>
            <a:r>
              <a:rPr lang="en-US" sz="2200" dirty="0" smtClean="0">
                <a:solidFill>
                  <a:schemeClr val="bg2">
                    <a:lumMod val="10000"/>
                  </a:schemeClr>
                </a:solidFill>
              </a:rPr>
              <a:t>:- </a:t>
            </a:r>
            <a:r>
              <a:rPr lang="en-US" sz="2200" dirty="0">
                <a:solidFill>
                  <a:schemeClr val="bg2">
                    <a:lumMod val="10000"/>
                  </a:schemeClr>
                </a:solidFill>
              </a:rPr>
              <a:t>T</a:t>
            </a:r>
            <a:r>
              <a:rPr lang="en-US" sz="2200" dirty="0" smtClean="0">
                <a:solidFill>
                  <a:schemeClr val="bg2">
                    <a:lumMod val="10000"/>
                  </a:schemeClr>
                </a:solidFill>
              </a:rPr>
              <a:t>o resolve the problem of the theft of the vehicles and control over the without licensed driving.</a:t>
            </a:r>
          </a:p>
          <a:p>
            <a:pPr marL="0" indent="0">
              <a:buNone/>
            </a:pPr>
            <a:endParaRPr lang="en-US" sz="2200" u="sng" dirty="0">
              <a:solidFill>
                <a:schemeClr val="bg2">
                  <a:lumMod val="10000"/>
                </a:schemeClr>
              </a:solidFill>
            </a:endParaRPr>
          </a:p>
          <a:p>
            <a:pPr marL="0" indent="0">
              <a:buNone/>
            </a:pPr>
            <a:endParaRPr lang="en-US" sz="2200" u="sng" dirty="0" smtClean="0">
              <a:solidFill>
                <a:schemeClr val="bg2">
                  <a:lumMod val="10000"/>
                </a:schemeClr>
              </a:solidFill>
            </a:endParaRPr>
          </a:p>
          <a:p>
            <a:r>
              <a:rPr lang="en-US" sz="2200" u="sng" dirty="0" smtClean="0">
                <a:solidFill>
                  <a:schemeClr val="bg2">
                    <a:lumMod val="10000"/>
                  </a:schemeClr>
                </a:solidFill>
              </a:rPr>
              <a:t>White Hat</a:t>
            </a:r>
            <a:r>
              <a:rPr lang="en-US" sz="2200" dirty="0" smtClean="0">
                <a:solidFill>
                  <a:schemeClr val="bg2">
                    <a:lumMod val="10000"/>
                  </a:schemeClr>
                </a:solidFill>
              </a:rPr>
              <a:t>:-</a:t>
            </a:r>
          </a:p>
          <a:p>
            <a:r>
              <a:rPr lang="en-US" sz="2200" dirty="0" smtClean="0">
                <a:solidFill>
                  <a:schemeClr val="bg2">
                    <a:lumMod val="10000"/>
                  </a:schemeClr>
                </a:solidFill>
              </a:rPr>
              <a:t>According to Times of India , in Delhi a vehicle is stolen in every 13 minutes.</a:t>
            </a:r>
          </a:p>
          <a:p>
            <a:r>
              <a:rPr lang="en-US" sz="2200" dirty="0" smtClean="0">
                <a:solidFill>
                  <a:schemeClr val="bg2">
                    <a:lumMod val="10000"/>
                  </a:schemeClr>
                </a:solidFill>
              </a:rPr>
              <a:t>According to Hindustan Times , the average age of all the traffic violators is 11 years.</a:t>
            </a:r>
          </a:p>
          <a:p>
            <a:r>
              <a:rPr lang="en-US" sz="2200" dirty="0" smtClean="0">
                <a:solidFill>
                  <a:schemeClr val="bg2">
                    <a:lumMod val="10000"/>
                  </a:schemeClr>
                </a:solidFill>
              </a:rPr>
              <a:t>According to </a:t>
            </a:r>
            <a:r>
              <a:rPr lang="en-US" sz="2200" dirty="0">
                <a:solidFill>
                  <a:schemeClr val="bg2">
                    <a:lumMod val="10000"/>
                  </a:schemeClr>
                </a:solidFill>
              </a:rPr>
              <a:t>I</a:t>
            </a:r>
            <a:r>
              <a:rPr lang="en-US" sz="2200" dirty="0" smtClean="0">
                <a:solidFill>
                  <a:schemeClr val="bg2">
                    <a:lumMod val="10000"/>
                  </a:schemeClr>
                </a:solidFill>
              </a:rPr>
              <a:t>ndia Today, 1.62 lakhs road accidents were caused by under age drivers and those without licenses in the year gap of 2012 to 2014.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19603">
            <a:off x="262959" y="1595394"/>
            <a:ext cx="764799" cy="7590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73136">
            <a:off x="2091748" y="3035279"/>
            <a:ext cx="838261" cy="8762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0"/>
            <a:ext cx="8839200" cy="1545830"/>
          </a:xfrm>
          <a:prstGeom prst="rect">
            <a:avLst/>
          </a:prstGeom>
        </p:spPr>
      </p:pic>
    </p:spTree>
    <p:extLst>
      <p:ext uri="{BB962C8B-B14F-4D97-AF65-F5344CB8AC3E}">
        <p14:creationId xmlns:p14="http://schemas.microsoft.com/office/powerpoint/2010/main" val="345429649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4" y="1600200"/>
            <a:ext cx="8686800" cy="4585871"/>
          </a:xfrm>
          <a:prstGeom prst="rect">
            <a:avLst/>
          </a:prstGeom>
          <a:solidFill>
            <a:schemeClr val="bg1"/>
          </a:solidFill>
        </p:spPr>
        <p:txBody>
          <a:bodyPr wrap="square" rtlCol="0">
            <a:spAutoFit/>
          </a:bodyPr>
          <a:lstStyle/>
          <a:p>
            <a:endParaRPr lang="en-US" sz="2200" u="sng" dirty="0" smtClean="0"/>
          </a:p>
          <a:p>
            <a:endParaRPr lang="en-US" sz="2200" u="sng" dirty="0"/>
          </a:p>
          <a:p>
            <a:pPr marL="342900" indent="-342900">
              <a:buFont typeface="Arial" pitchFamily="34" charset="0"/>
              <a:buChar char="•"/>
            </a:pPr>
            <a:r>
              <a:rPr lang="en-US" sz="2200" u="sng" dirty="0" smtClean="0">
                <a:solidFill>
                  <a:schemeClr val="bg2">
                    <a:lumMod val="10000"/>
                  </a:schemeClr>
                </a:solidFill>
              </a:rPr>
              <a:t>Green Hat </a:t>
            </a:r>
            <a:r>
              <a:rPr lang="en-US" sz="2200" dirty="0" smtClean="0">
                <a:solidFill>
                  <a:schemeClr val="bg2">
                    <a:lumMod val="10000"/>
                  </a:schemeClr>
                </a:solidFill>
              </a:rPr>
              <a:t>:- </a:t>
            </a:r>
          </a:p>
          <a:p>
            <a:pPr marL="457200" indent="-457200">
              <a:buFont typeface="Arial" pitchFamily="34" charset="0"/>
              <a:buChar char="•"/>
            </a:pPr>
            <a:r>
              <a:rPr lang="en-US" sz="2200" dirty="0" smtClean="0">
                <a:solidFill>
                  <a:schemeClr val="bg2">
                    <a:lumMod val="10000"/>
                  </a:schemeClr>
                </a:solidFill>
              </a:rPr>
              <a:t>Building a wireless sensor system which connected with mobile number to get the information about the driver.</a:t>
            </a:r>
          </a:p>
          <a:p>
            <a:pPr marL="457200" indent="-457200">
              <a:buFont typeface="Arial" pitchFamily="34" charset="0"/>
              <a:buChar char="•"/>
            </a:pPr>
            <a:r>
              <a:rPr lang="en-US" sz="2200" dirty="0" smtClean="0">
                <a:solidFill>
                  <a:schemeClr val="bg2">
                    <a:lumMod val="10000"/>
                  </a:schemeClr>
                </a:solidFill>
              </a:rPr>
              <a:t>Building a central server which connected with internet to connect with the sensor of the vehicles using their driver license.</a:t>
            </a:r>
          </a:p>
          <a:p>
            <a:endParaRPr lang="en-US" sz="2200" u="sng" dirty="0" smtClean="0">
              <a:solidFill>
                <a:schemeClr val="bg2">
                  <a:lumMod val="10000"/>
                </a:schemeClr>
              </a:solidFill>
            </a:endParaRPr>
          </a:p>
          <a:p>
            <a:endParaRPr lang="en-US" sz="2200" u="sng" dirty="0">
              <a:solidFill>
                <a:schemeClr val="bg2">
                  <a:lumMod val="10000"/>
                </a:schemeClr>
              </a:solidFill>
            </a:endParaRPr>
          </a:p>
          <a:p>
            <a:pPr marL="342900" indent="-342900">
              <a:buFont typeface="Arial" pitchFamily="34" charset="0"/>
              <a:buChar char="•"/>
            </a:pPr>
            <a:r>
              <a:rPr lang="en-US" sz="2200" u="sng" dirty="0" smtClean="0">
                <a:solidFill>
                  <a:schemeClr val="bg2">
                    <a:lumMod val="10000"/>
                  </a:schemeClr>
                </a:solidFill>
              </a:rPr>
              <a:t>Yellow Hat </a:t>
            </a:r>
            <a:r>
              <a:rPr lang="en-US" sz="2200" dirty="0" smtClean="0">
                <a:solidFill>
                  <a:schemeClr val="bg2">
                    <a:lumMod val="10000"/>
                  </a:schemeClr>
                </a:solidFill>
              </a:rPr>
              <a:t>:-</a:t>
            </a:r>
          </a:p>
          <a:p>
            <a:pPr marL="457200" indent="-457200">
              <a:buFont typeface="Arial" pitchFamily="34" charset="0"/>
              <a:buChar char="•"/>
            </a:pPr>
            <a:r>
              <a:rPr lang="en-US" sz="2200" dirty="0" smtClean="0">
                <a:solidFill>
                  <a:schemeClr val="bg2">
                    <a:lumMod val="10000"/>
                  </a:schemeClr>
                </a:solidFill>
              </a:rPr>
              <a:t>It is an anti-theft program in the field of vehicles.</a:t>
            </a:r>
          </a:p>
          <a:p>
            <a:pPr marL="457200" indent="-457200">
              <a:buFont typeface="Arial" pitchFamily="34" charset="0"/>
              <a:buChar char="•"/>
            </a:pPr>
            <a:r>
              <a:rPr lang="en-US" sz="2200" dirty="0" smtClean="0">
                <a:solidFill>
                  <a:schemeClr val="bg2">
                    <a:lumMod val="10000"/>
                  </a:schemeClr>
                </a:solidFill>
              </a:rPr>
              <a:t>Their will be a decrement in the rate of car/vehicles accidents.</a:t>
            </a:r>
          </a:p>
          <a:p>
            <a:pPr marL="571500" indent="-571500">
              <a:buFont typeface="Arial" pitchFamily="34" charset="0"/>
              <a:buChar char="•"/>
            </a:pP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763000" cy="1600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23356">
            <a:off x="71048" y="1469366"/>
            <a:ext cx="905131" cy="9051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16113">
            <a:off x="2208990" y="3979015"/>
            <a:ext cx="1047953" cy="939998"/>
          </a:xfrm>
          <a:prstGeom prst="rect">
            <a:avLst/>
          </a:prstGeom>
        </p:spPr>
      </p:pic>
    </p:spTree>
    <p:extLst>
      <p:ext uri="{BB962C8B-B14F-4D97-AF65-F5344CB8AC3E}">
        <p14:creationId xmlns:p14="http://schemas.microsoft.com/office/powerpoint/2010/main" val="780763867"/>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057" y="1600200"/>
            <a:ext cx="8763000" cy="4493538"/>
          </a:xfrm>
          <a:prstGeom prst="rect">
            <a:avLst/>
          </a:prstGeom>
          <a:solidFill>
            <a:schemeClr val="bg1"/>
          </a:solidFill>
        </p:spPr>
        <p:txBody>
          <a:bodyPr wrap="square" rtlCol="0">
            <a:spAutoFit/>
          </a:bodyPr>
          <a:lstStyle/>
          <a:p>
            <a:endParaRPr lang="en-US" sz="2200" u="sng" dirty="0" smtClean="0"/>
          </a:p>
          <a:p>
            <a:endParaRPr lang="en-US" sz="2200" u="sng" dirty="0"/>
          </a:p>
          <a:p>
            <a:pPr marL="342900" indent="-342900">
              <a:buFont typeface="Arial" pitchFamily="34" charset="0"/>
              <a:buChar char="•"/>
            </a:pPr>
            <a:r>
              <a:rPr lang="en-US" sz="2200" u="sng" dirty="0" smtClean="0">
                <a:solidFill>
                  <a:schemeClr val="bg2">
                    <a:lumMod val="10000"/>
                  </a:schemeClr>
                </a:solidFill>
              </a:rPr>
              <a:t>Black hat </a:t>
            </a:r>
            <a:r>
              <a:rPr lang="en-US" sz="2200" dirty="0" smtClean="0">
                <a:solidFill>
                  <a:schemeClr val="bg2">
                    <a:lumMod val="10000"/>
                  </a:schemeClr>
                </a:solidFill>
              </a:rPr>
              <a:t>:-</a:t>
            </a:r>
          </a:p>
          <a:p>
            <a:pPr marL="457200" indent="-457200">
              <a:buFont typeface="Arial" pitchFamily="34" charset="0"/>
              <a:buChar char="•"/>
            </a:pPr>
            <a:r>
              <a:rPr lang="en-US" sz="2200" dirty="0" smtClean="0">
                <a:solidFill>
                  <a:schemeClr val="bg2">
                    <a:lumMod val="10000"/>
                  </a:schemeClr>
                </a:solidFill>
              </a:rPr>
              <a:t>It is a complex problem to build such a program.</a:t>
            </a:r>
          </a:p>
          <a:p>
            <a:pPr marL="457200" indent="-457200">
              <a:buFont typeface="Arial" pitchFamily="34" charset="0"/>
              <a:buChar char="•"/>
            </a:pPr>
            <a:r>
              <a:rPr lang="en-US" sz="2200" dirty="0" smtClean="0">
                <a:solidFill>
                  <a:schemeClr val="bg2">
                    <a:lumMod val="10000"/>
                  </a:schemeClr>
                </a:solidFill>
              </a:rPr>
              <a:t>It is very difficult to implement such technology in all the vehicles.</a:t>
            </a:r>
          </a:p>
          <a:p>
            <a:pPr marL="457200" indent="-457200">
              <a:buFont typeface="Arial" pitchFamily="34" charset="0"/>
              <a:buChar char="•"/>
            </a:pPr>
            <a:r>
              <a:rPr lang="en-US" sz="2200" dirty="0" smtClean="0">
                <a:solidFill>
                  <a:schemeClr val="bg2">
                    <a:lumMod val="10000"/>
                  </a:schemeClr>
                </a:solidFill>
              </a:rPr>
              <a:t>POLITICAL ISSUE: political parties are not going to help it out in its implementation as it affects their vote bank. </a:t>
            </a:r>
          </a:p>
          <a:p>
            <a:endParaRPr lang="en-US" sz="2200" dirty="0" smtClean="0">
              <a:solidFill>
                <a:schemeClr val="bg2">
                  <a:lumMod val="10000"/>
                </a:schemeClr>
              </a:solidFill>
            </a:endParaRPr>
          </a:p>
          <a:p>
            <a:pPr marL="342900" indent="-342900">
              <a:buFont typeface="Arial" pitchFamily="34" charset="0"/>
              <a:buChar char="•"/>
            </a:pPr>
            <a:r>
              <a:rPr lang="en-US" sz="2200" dirty="0" smtClean="0">
                <a:solidFill>
                  <a:schemeClr val="bg2">
                    <a:lumMod val="10000"/>
                  </a:schemeClr>
                </a:solidFill>
              </a:rPr>
              <a:t>Red hat :-</a:t>
            </a:r>
          </a:p>
          <a:p>
            <a:pPr marL="457200" indent="-457200">
              <a:buFont typeface="Arial" pitchFamily="34" charset="0"/>
              <a:buChar char="•"/>
            </a:pPr>
            <a:r>
              <a:rPr lang="en-US" sz="2200" dirty="0" smtClean="0">
                <a:solidFill>
                  <a:schemeClr val="bg2">
                    <a:lumMod val="10000"/>
                  </a:schemeClr>
                </a:solidFill>
              </a:rPr>
              <a:t>No one will be capable to operate his or her vehicle without license in case of any emergency.</a:t>
            </a:r>
          </a:p>
          <a:p>
            <a:pPr marL="457200" indent="-457200">
              <a:buFont typeface="Arial" pitchFamily="34" charset="0"/>
              <a:buChar char="•"/>
            </a:pPr>
            <a:r>
              <a:rPr lang="en-US" sz="2200" dirty="0" smtClean="0">
                <a:solidFill>
                  <a:schemeClr val="bg2">
                    <a:lumMod val="10000"/>
                  </a:schemeClr>
                </a:solidFill>
              </a:rPr>
              <a:t>It will be a biggest challenge as the teenage section of our society is not going to accept it easily.</a:t>
            </a:r>
            <a:endParaRPr lang="en-US" sz="2200" dirty="0">
              <a:solidFill>
                <a:schemeClr val="bg2">
                  <a:lumMod val="1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6" y="10886"/>
            <a:ext cx="8806543" cy="158931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0"/>
            <a:ext cx="838200" cy="82981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06379">
            <a:off x="1650889" y="4014308"/>
            <a:ext cx="592201" cy="630102"/>
          </a:xfrm>
          <a:prstGeom prst="rect">
            <a:avLst/>
          </a:prstGeom>
        </p:spPr>
      </p:pic>
    </p:spTree>
    <p:extLst>
      <p:ext uri="{BB962C8B-B14F-4D97-AF65-F5344CB8AC3E}">
        <p14:creationId xmlns:p14="http://schemas.microsoft.com/office/powerpoint/2010/main" val="343860732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371" y="1219200"/>
            <a:ext cx="8610600" cy="3416320"/>
          </a:xfrm>
          <a:prstGeom prst="rect">
            <a:avLst/>
          </a:prstGeom>
          <a:noFill/>
        </p:spPr>
        <p:txBody>
          <a:bodyPr wrap="square" rtlCol="0">
            <a:spAutoFit/>
          </a:bodyPr>
          <a:lstStyle/>
          <a:p>
            <a:pPr marL="285750" indent="-285750">
              <a:buFont typeface="Arial" pitchFamily="34" charset="0"/>
              <a:buChar char="•"/>
            </a:pPr>
            <a:r>
              <a:rPr lang="en-US" sz="2400" dirty="0" smtClean="0">
                <a:solidFill>
                  <a:schemeClr val="bg2">
                    <a:lumMod val="10000"/>
                  </a:schemeClr>
                </a:solidFill>
              </a:rPr>
              <a:t>Building </a:t>
            </a:r>
            <a:r>
              <a:rPr lang="en-US" sz="2400" dirty="0">
                <a:solidFill>
                  <a:schemeClr val="bg2">
                    <a:lumMod val="10000"/>
                  </a:schemeClr>
                </a:solidFill>
              </a:rPr>
              <a:t>a wireless sensor system which connected with the  license of the driver. After the scanning of that license the owner will get a message on their cellphone about the details of the driver.</a:t>
            </a:r>
          </a:p>
          <a:p>
            <a:pPr marL="285750" indent="-285750">
              <a:buFont typeface="Arial" pitchFamily="34" charset="0"/>
              <a:buChar char="•"/>
            </a:pPr>
            <a:r>
              <a:rPr lang="en-US" sz="2400" dirty="0" smtClean="0">
                <a:solidFill>
                  <a:schemeClr val="bg2">
                    <a:lumMod val="10000"/>
                  </a:schemeClr>
                </a:solidFill>
              </a:rPr>
              <a:t>Building a </a:t>
            </a:r>
            <a:r>
              <a:rPr lang="en-US" sz="2400" dirty="0">
                <a:solidFill>
                  <a:schemeClr val="bg2">
                    <a:lumMod val="10000"/>
                  </a:schemeClr>
                </a:solidFill>
              </a:rPr>
              <a:t>central server which connected with internet to connect with the sensor of the vehicles using their driver license so that the details of the driver will save on the server which will be available later.</a:t>
            </a:r>
          </a:p>
          <a:p>
            <a:endParaRPr lang="en-US" sz="2400" dirty="0">
              <a:solidFill>
                <a:schemeClr val="bg2">
                  <a:lumMod val="10000"/>
                </a:schemeClr>
              </a:solidFill>
            </a:endParaRPr>
          </a:p>
        </p:txBody>
      </p:sp>
      <p:sp>
        <p:nvSpPr>
          <p:cNvPr id="6" name="TextBox 5"/>
          <p:cNvSpPr txBox="1"/>
          <p:nvPr/>
        </p:nvSpPr>
        <p:spPr>
          <a:xfrm>
            <a:off x="457200" y="152400"/>
            <a:ext cx="8382000" cy="1323439"/>
          </a:xfrm>
          <a:prstGeom prst="rect">
            <a:avLst/>
          </a:prstGeom>
          <a:noFill/>
        </p:spPr>
        <p:txBody>
          <a:bodyPr wrap="square" rtlCol="0">
            <a:spAutoFit/>
          </a:bodyPr>
          <a:lstStyle/>
          <a:p>
            <a:r>
              <a:rPr lang="en-US" sz="8000" dirty="0" smtClean="0">
                <a:solidFill>
                  <a:srgbClr val="00B0F0"/>
                </a:solidFill>
              </a:rPr>
              <a:t>Creative</a:t>
            </a:r>
            <a:r>
              <a:rPr lang="en-US" sz="8000" dirty="0" smtClean="0"/>
              <a:t> </a:t>
            </a:r>
            <a:r>
              <a:rPr lang="en-US" sz="8000" dirty="0" smtClean="0">
                <a:solidFill>
                  <a:srgbClr val="00B050"/>
                </a:solidFill>
              </a:rPr>
              <a:t>Solution</a:t>
            </a:r>
            <a:endParaRPr lang="en-US" sz="8000" dirty="0">
              <a:solidFill>
                <a:srgbClr val="00B05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712" y="4354966"/>
            <a:ext cx="2504688" cy="252548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713" y="4357009"/>
            <a:ext cx="1919287" cy="251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57009"/>
            <a:ext cx="2500313"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 y="4354966"/>
            <a:ext cx="20530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39434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239000" cy="1143000"/>
          </a:xfrm>
          <a:solidFill>
            <a:schemeClr val="accent2">
              <a:lumMod val="20000"/>
              <a:lumOff val="80000"/>
            </a:schemeClr>
          </a:solidFill>
        </p:spPr>
        <p:txBody>
          <a:bodyPr>
            <a:noAutofit/>
          </a:bodyPr>
          <a:lstStyle/>
          <a:p>
            <a:r>
              <a:rPr lang="en-US" sz="4800" u="sng" dirty="0" smtClean="0">
                <a:solidFill>
                  <a:schemeClr val="tx1">
                    <a:lumMod val="95000"/>
                    <a:lumOff val="5000"/>
                  </a:schemeClr>
                </a:solidFill>
                <a:latin typeface="Algerian" pitchFamily="82" charset="0"/>
              </a:rPr>
              <a:t>Impact</a:t>
            </a:r>
            <a:endParaRPr lang="en-US" sz="4800" u="sng" dirty="0">
              <a:solidFill>
                <a:schemeClr val="tx1">
                  <a:lumMod val="95000"/>
                  <a:lumOff val="5000"/>
                </a:schemeClr>
              </a:solidFill>
              <a:latin typeface="Algerian" pitchFamily="82" charset="0"/>
            </a:endParaRPr>
          </a:p>
        </p:txBody>
      </p:sp>
      <p:sp>
        <p:nvSpPr>
          <p:cNvPr id="4" name="TextBox 3"/>
          <p:cNvSpPr txBox="1"/>
          <p:nvPr/>
        </p:nvSpPr>
        <p:spPr>
          <a:xfrm>
            <a:off x="457200" y="1219200"/>
            <a:ext cx="8534400" cy="2400657"/>
          </a:xfrm>
          <a:prstGeom prst="rect">
            <a:avLst/>
          </a:prstGeom>
          <a:noFill/>
        </p:spPr>
        <p:txBody>
          <a:bodyPr wrap="square" rtlCol="0">
            <a:spAutoFit/>
          </a:bodyPr>
          <a:lstStyle/>
          <a:p>
            <a:pPr marL="285750" indent="-285750">
              <a:buFont typeface="Arial" pitchFamily="34" charset="0"/>
              <a:buChar char="•"/>
            </a:pPr>
            <a:r>
              <a:rPr lang="en-US" sz="3200" dirty="0" smtClean="0">
                <a:solidFill>
                  <a:schemeClr val="tx2">
                    <a:lumMod val="50000"/>
                  </a:schemeClr>
                </a:solidFill>
              </a:rPr>
              <a:t>Reduction </a:t>
            </a:r>
            <a:r>
              <a:rPr lang="en-US" sz="3200" dirty="0">
                <a:solidFill>
                  <a:schemeClr val="tx2">
                    <a:lumMod val="50000"/>
                  </a:schemeClr>
                </a:solidFill>
              </a:rPr>
              <a:t>of the theft of vehicles.</a:t>
            </a:r>
          </a:p>
          <a:p>
            <a:pPr marL="285750" indent="-285750">
              <a:buFont typeface="Arial" pitchFamily="34" charset="0"/>
              <a:buChar char="•"/>
            </a:pPr>
            <a:r>
              <a:rPr lang="en-US" sz="3200" dirty="0">
                <a:solidFill>
                  <a:schemeClr val="tx2">
                    <a:lumMod val="50000"/>
                  </a:schemeClr>
                </a:solidFill>
              </a:rPr>
              <a:t>Reduction in the rate of accidents occurring </a:t>
            </a:r>
            <a:endParaRPr lang="en-US" sz="3200" dirty="0" smtClean="0">
              <a:solidFill>
                <a:schemeClr val="tx2">
                  <a:lumMod val="50000"/>
                </a:schemeClr>
              </a:solidFill>
            </a:endParaRPr>
          </a:p>
          <a:p>
            <a:r>
              <a:rPr lang="en-US" sz="3200" dirty="0" smtClean="0">
                <a:solidFill>
                  <a:schemeClr val="tx2">
                    <a:lumMod val="50000"/>
                  </a:schemeClr>
                </a:solidFill>
              </a:rPr>
              <a:t>to </a:t>
            </a:r>
            <a:r>
              <a:rPr lang="en-US" sz="3200" dirty="0">
                <a:solidFill>
                  <a:schemeClr val="tx2">
                    <a:lumMod val="50000"/>
                  </a:schemeClr>
                </a:solidFill>
              </a:rPr>
              <a:t>underage driving.</a:t>
            </a:r>
          </a:p>
          <a:p>
            <a:pPr marL="285750" indent="-285750">
              <a:buFont typeface="Arial" pitchFamily="34" charset="0"/>
              <a:buChar char="•"/>
            </a:pPr>
            <a:r>
              <a:rPr lang="en-US" sz="3200" dirty="0">
                <a:solidFill>
                  <a:schemeClr val="tx2">
                    <a:lumMod val="50000"/>
                  </a:schemeClr>
                </a:solidFill>
              </a:rPr>
              <a:t>Better traffic managem</a:t>
            </a:r>
            <a:r>
              <a:rPr lang="en-US" sz="3600" dirty="0">
                <a:solidFill>
                  <a:schemeClr val="tx2">
                    <a:lumMod val="50000"/>
                  </a:schemeClr>
                </a:solidFill>
              </a:rPr>
              <a:t>ent</a:t>
            </a:r>
            <a:r>
              <a:rPr lang="en-US" dirty="0">
                <a:solidFill>
                  <a:schemeClr val="tx2">
                    <a:lumMod val="50000"/>
                  </a:schemeClr>
                </a:solidFill>
              </a:rPr>
              <a:t>.</a:t>
            </a:r>
          </a:p>
          <a:p>
            <a:endParaRPr lang="en-US" dirty="0">
              <a:solidFill>
                <a:schemeClr val="tx2">
                  <a:lumMod val="50000"/>
                </a:schemeClr>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3356882"/>
            <a:ext cx="6324600" cy="3501118"/>
          </a:xfrm>
        </p:spPr>
      </p:pic>
    </p:spTree>
    <p:extLst>
      <p:ext uri="{BB962C8B-B14F-4D97-AF65-F5344CB8AC3E}">
        <p14:creationId xmlns:p14="http://schemas.microsoft.com/office/powerpoint/2010/main" val="26356705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239000" cy="1143000"/>
          </a:xfrm>
          <a:solidFill>
            <a:schemeClr val="accent2">
              <a:lumMod val="20000"/>
              <a:lumOff val="80000"/>
            </a:schemeClr>
          </a:solidFill>
        </p:spPr>
        <p:txBody>
          <a:bodyPr>
            <a:noAutofit/>
          </a:bodyPr>
          <a:lstStyle/>
          <a:p>
            <a:r>
              <a:rPr lang="en-US" sz="4400" u="sng" dirty="0" smtClean="0">
                <a:solidFill>
                  <a:schemeClr val="tx1">
                    <a:lumMod val="95000"/>
                    <a:lumOff val="5000"/>
                  </a:schemeClr>
                </a:solidFill>
                <a:latin typeface="Algerian" pitchFamily="82" charset="0"/>
              </a:rPr>
              <a:t>Competition</a:t>
            </a:r>
            <a:endParaRPr lang="en-US" sz="4400" u="sng" dirty="0">
              <a:solidFill>
                <a:schemeClr val="tx1">
                  <a:lumMod val="95000"/>
                  <a:lumOff val="5000"/>
                </a:schemeClr>
              </a:solidFill>
              <a:latin typeface="Algerian" pitchFamily="8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889602"/>
            <a:ext cx="2362200" cy="29575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889602"/>
            <a:ext cx="2209800" cy="2957514"/>
          </a:xfrm>
          <a:prstGeom prst="rect">
            <a:avLst/>
          </a:prstGeom>
        </p:spPr>
      </p:pic>
      <p:sp>
        <p:nvSpPr>
          <p:cNvPr id="6" name="TextBox 5"/>
          <p:cNvSpPr txBox="1"/>
          <p:nvPr/>
        </p:nvSpPr>
        <p:spPr>
          <a:xfrm>
            <a:off x="609600" y="1144374"/>
            <a:ext cx="8153400" cy="2800767"/>
          </a:xfrm>
          <a:prstGeom prst="rect">
            <a:avLst/>
          </a:prstGeom>
          <a:noFill/>
        </p:spPr>
        <p:txBody>
          <a:bodyPr wrap="square" rtlCol="0">
            <a:spAutoFit/>
          </a:bodyPr>
          <a:lstStyle/>
          <a:p>
            <a:r>
              <a:rPr lang="en-US" sz="4400" dirty="0">
                <a:solidFill>
                  <a:schemeClr val="tx2">
                    <a:lumMod val="50000"/>
                  </a:schemeClr>
                </a:solidFill>
              </a:rPr>
              <a:t>Use of sensor chips in keys to lock or unlock the car without which it is very difficult to switch on the engine of the car. </a:t>
            </a:r>
          </a:p>
        </p:txBody>
      </p:sp>
      <p:sp>
        <p:nvSpPr>
          <p:cNvPr id="7" name="Content Placeholder 6"/>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900487"/>
            <a:ext cx="2359025"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9625" y="3934254"/>
            <a:ext cx="1984375"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7015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6200"/>
            <a:ext cx="7239000" cy="1143000"/>
          </a:xfrm>
          <a:solidFill>
            <a:schemeClr val="accent2">
              <a:lumMod val="20000"/>
              <a:lumOff val="80000"/>
            </a:schemeClr>
          </a:solidFill>
        </p:spPr>
        <p:txBody>
          <a:bodyPr>
            <a:normAutofit/>
          </a:bodyPr>
          <a:lstStyle/>
          <a:p>
            <a:r>
              <a:rPr lang="en-US" sz="2800" b="1" u="sng" dirty="0" smtClean="0">
                <a:solidFill>
                  <a:schemeClr val="tx1">
                    <a:lumMod val="95000"/>
                    <a:lumOff val="5000"/>
                  </a:schemeClr>
                </a:solidFill>
                <a:latin typeface="Algerian" pitchFamily="82" charset="0"/>
              </a:rPr>
              <a:t>Help needed for the execution of the idea…</a:t>
            </a:r>
            <a:endParaRPr lang="en-US" sz="2800" b="1" u="sng" dirty="0">
              <a:solidFill>
                <a:schemeClr val="tx1">
                  <a:lumMod val="95000"/>
                  <a:lumOff val="5000"/>
                </a:schemeClr>
              </a:solidFill>
              <a:latin typeface="Algerian" pitchFamily="82" charset="0"/>
            </a:endParaRPr>
          </a:p>
        </p:txBody>
      </p:sp>
      <p:sp>
        <p:nvSpPr>
          <p:cNvPr id="3" name="TextBox 2"/>
          <p:cNvSpPr txBox="1"/>
          <p:nvPr/>
        </p:nvSpPr>
        <p:spPr>
          <a:xfrm>
            <a:off x="457200" y="1219200"/>
            <a:ext cx="8229600" cy="3416320"/>
          </a:xfrm>
          <a:prstGeom prst="rect">
            <a:avLst/>
          </a:prstGeom>
          <a:noFill/>
        </p:spPr>
        <p:txBody>
          <a:bodyPr wrap="square" rtlCol="0">
            <a:spAutoFit/>
          </a:bodyPr>
          <a:lstStyle/>
          <a:p>
            <a:pPr marL="342900" indent="-342900">
              <a:buFont typeface="+mj-lt"/>
              <a:buAutoNum type="arabicPeriod"/>
            </a:pPr>
            <a:r>
              <a:rPr lang="en-US" sz="2400" u="sng" dirty="0" smtClean="0">
                <a:solidFill>
                  <a:schemeClr val="tx2">
                    <a:lumMod val="50000"/>
                  </a:schemeClr>
                </a:solidFill>
              </a:rPr>
              <a:t>Financial help</a:t>
            </a:r>
            <a:r>
              <a:rPr lang="en-US" sz="2400" dirty="0" smtClean="0">
                <a:solidFill>
                  <a:schemeClr val="tx2">
                    <a:lumMod val="50000"/>
                  </a:schemeClr>
                </a:solidFill>
              </a:rPr>
              <a:t> :- need a systematic lab for the testing of the equipment's as equipment related to information technology are very costly .</a:t>
            </a:r>
          </a:p>
          <a:p>
            <a:endParaRPr lang="en-US" sz="2400" dirty="0">
              <a:solidFill>
                <a:schemeClr val="tx2">
                  <a:lumMod val="50000"/>
                </a:schemeClr>
              </a:solidFill>
            </a:endParaRPr>
          </a:p>
          <a:p>
            <a:r>
              <a:rPr lang="en-US" sz="2400" dirty="0" smtClean="0">
                <a:solidFill>
                  <a:schemeClr val="tx2">
                    <a:lumMod val="50000"/>
                  </a:schemeClr>
                </a:solidFill>
              </a:rPr>
              <a:t>2. </a:t>
            </a:r>
            <a:r>
              <a:rPr lang="en-US" sz="2400" u="sng" dirty="0" smtClean="0">
                <a:solidFill>
                  <a:schemeClr val="tx2">
                    <a:lumMod val="50000"/>
                  </a:schemeClr>
                </a:solidFill>
              </a:rPr>
              <a:t>Marketing help</a:t>
            </a:r>
            <a:r>
              <a:rPr lang="en-US" sz="2400" dirty="0" smtClean="0">
                <a:solidFill>
                  <a:schemeClr val="tx2">
                    <a:lumMod val="50000"/>
                  </a:schemeClr>
                </a:solidFill>
              </a:rPr>
              <a:t> :- support from different motor companies for the execution of the idea</a:t>
            </a:r>
          </a:p>
          <a:p>
            <a:endParaRPr lang="en-US" sz="2400" dirty="0">
              <a:solidFill>
                <a:schemeClr val="tx2">
                  <a:lumMod val="50000"/>
                </a:schemeClr>
              </a:solidFill>
            </a:endParaRPr>
          </a:p>
          <a:p>
            <a:r>
              <a:rPr lang="en-US" sz="2400" dirty="0" smtClean="0">
                <a:solidFill>
                  <a:schemeClr val="tx2">
                    <a:lumMod val="50000"/>
                  </a:schemeClr>
                </a:solidFill>
              </a:rPr>
              <a:t>3. </a:t>
            </a:r>
            <a:r>
              <a:rPr lang="en-US" sz="2400" u="sng" dirty="0" smtClean="0">
                <a:solidFill>
                  <a:schemeClr val="tx2">
                    <a:lumMod val="50000"/>
                  </a:schemeClr>
                </a:solidFill>
              </a:rPr>
              <a:t>Strategic help</a:t>
            </a:r>
            <a:r>
              <a:rPr lang="en-US" sz="2400" dirty="0" smtClean="0">
                <a:solidFill>
                  <a:schemeClr val="tx2">
                    <a:lumMod val="50000"/>
                  </a:schemeClr>
                </a:solidFill>
              </a:rPr>
              <a:t> :- need a lot of technical support for the testing and implementation of the idea.</a:t>
            </a:r>
            <a:endParaRPr lang="en-US" sz="2400" dirty="0">
              <a:solidFill>
                <a:schemeClr val="tx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601" y="4343400"/>
            <a:ext cx="4528399" cy="2514601"/>
          </a:xfrm>
          <a:prstGeom prst="rect">
            <a:avLst/>
          </a:prstGeom>
        </p:spPr>
      </p:pic>
    </p:spTree>
    <p:extLst>
      <p:ext uri="{BB962C8B-B14F-4D97-AF65-F5344CB8AC3E}">
        <p14:creationId xmlns:p14="http://schemas.microsoft.com/office/powerpoint/2010/main" val="370566968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TM01859868[[fn=Thermal]]</Template>
  <TotalTime>411</TotalTime>
  <Words>509</Words>
  <Application>Microsoft Office PowerPoint</Application>
  <PresentationFormat>On-screen Show (4:3)</PresentationFormat>
  <Paragraphs>56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Thermal</vt:lpstr>
      <vt:lpstr>PRESENTATION </vt:lpstr>
      <vt:lpstr>PROBLEM STATEMENT</vt:lpstr>
      <vt:lpstr>Six Thinking Hats</vt:lpstr>
      <vt:lpstr>PowerPoint Presentation</vt:lpstr>
      <vt:lpstr>PowerPoint Presentation</vt:lpstr>
      <vt:lpstr>PowerPoint Presentation</vt:lpstr>
      <vt:lpstr>Impact</vt:lpstr>
      <vt:lpstr>Competition</vt:lpstr>
      <vt:lpstr>Help needed for the execution of the idea…</vt:lpstr>
      <vt:lpstr>PowerPoint Presentation</vt:lpstr>
    </vt:vector>
  </TitlesOfParts>
  <Company>Lanco Infratech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Apoorva</dc:creator>
  <cp:lastModifiedBy>Apoorva</cp:lastModifiedBy>
  <cp:revision>27</cp:revision>
  <dcterms:created xsi:type="dcterms:W3CDTF">2017-07-13T09:05:00Z</dcterms:created>
  <dcterms:modified xsi:type="dcterms:W3CDTF">2017-07-16T07:31:31Z</dcterms:modified>
</cp:coreProperties>
</file>